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6" r:id="rId6"/>
    <p:sldId id="270" r:id="rId7"/>
    <p:sldId id="274" r:id="rId8"/>
    <p:sldId id="262" r:id="rId9"/>
    <p:sldId id="271" r:id="rId10"/>
    <p:sldId id="275" r:id="rId11"/>
    <p:sldId id="276" r:id="rId12"/>
    <p:sldId id="273" r:id="rId13"/>
    <p:sldId id="272" r:id="rId14"/>
    <p:sldId id="281" r:id="rId15"/>
    <p:sldId id="278" r:id="rId16"/>
    <p:sldId id="279" r:id="rId17"/>
    <p:sldId id="291" r:id="rId18"/>
    <p:sldId id="264" r:id="rId19"/>
    <p:sldId id="29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ta Dotum Bold" panose="020B0600000101010101" charset="-127"/>
      <p:regular r:id="rId26"/>
    </p:embeddedFont>
    <p:embeddedFont>
      <p:font typeface="Montserrat Classic" panose="020B0600000101010101" charset="0"/>
      <p:regular r:id="rId27"/>
    </p:embeddedFont>
    <p:embeddedFont>
      <p:font typeface="TDTD평고딕" panose="020B0600000101010101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Montserrat Classic Bold" panose="020B0600000101010101" charset="0"/>
      <p:regular r:id="rId31"/>
    </p:embeddedFont>
    <p:embeddedFont>
      <p:font typeface="Arita Dotum Light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447" autoAdjust="0"/>
  </p:normalViewPr>
  <p:slideViewPr>
    <p:cSldViewPr>
      <p:cViewPr varScale="1">
        <p:scale>
          <a:sx n="71" d="100"/>
          <a:sy n="71" d="100"/>
        </p:scale>
        <p:origin x="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32AF-031F-4D0E-803F-7712A217D913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A739-68B1-4291-B8D1-B258D253D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2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8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2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8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8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7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4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3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7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2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2.jpe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youtu.be/fVM6eQ7b_7U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22.jpe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992931" y="1842587"/>
            <a:ext cx="11762508" cy="4698"/>
          </a:xfrm>
          <a:prstGeom prst="line">
            <a:avLst/>
          </a:prstGeom>
          <a:ln w="952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558593" cy="10287000"/>
            <a:chOff x="0" y="0"/>
            <a:chExt cx="6078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5413" r="35413"/>
            <a:stretch>
              <a:fillRect/>
            </a:stretch>
          </p:blipFill>
          <p:spPr>
            <a:xfrm>
              <a:off x="0" y="0"/>
              <a:ext cx="6078124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27213" y="4431381"/>
            <a:ext cx="10286999" cy="1424241"/>
            <a:chOff x="0" y="0"/>
            <a:chExt cx="5055528" cy="4966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528" cy="496627"/>
            </a:xfrm>
            <a:custGeom>
              <a:avLst/>
              <a:gdLst/>
              <a:ahLst/>
              <a:cxnLst/>
              <a:rect l="l" t="t" r="r" b="b"/>
              <a:pathLst>
                <a:path w="5055528" h="496627">
                  <a:moveTo>
                    <a:pt x="0" y="0"/>
                  </a:moveTo>
                  <a:lnTo>
                    <a:pt x="5055528" y="0"/>
                  </a:lnTo>
                  <a:lnTo>
                    <a:pt x="5055528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2B2B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055528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3933322" y="625269"/>
            <a:ext cx="2674779" cy="1424241"/>
            <a:chOff x="0" y="0"/>
            <a:chExt cx="932685" cy="4966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685" cy="496627"/>
            </a:xfrm>
            <a:custGeom>
              <a:avLst/>
              <a:gdLst/>
              <a:ahLst/>
              <a:cxnLst/>
              <a:rect l="l" t="t" r="r" b="b"/>
              <a:pathLst>
                <a:path w="932685" h="496627">
                  <a:moveTo>
                    <a:pt x="0" y="0"/>
                  </a:moveTo>
                  <a:lnTo>
                    <a:pt x="932685" y="0"/>
                  </a:lnTo>
                  <a:lnTo>
                    <a:pt x="932685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32685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17714" y="2385417"/>
            <a:ext cx="10827486" cy="1210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360"/>
              </a:lnSpc>
            </a:pPr>
            <a:r>
              <a:rPr 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프로젝트</a:t>
            </a:r>
            <a:endParaRPr lang="en-US" altLang="ko-KR" sz="6000" b="1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5000" y="5879156"/>
            <a:ext cx="10426133" cy="35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8"/>
              </a:lnSpc>
            </a:pP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3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기 </a:t>
            </a: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조</a:t>
            </a:r>
            <a:endParaRPr lang="en-US" altLang="ko-KR" sz="3200" b="1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유병진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jeremy2695@gmail.com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이정근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junggnl@naver.com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황제희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qlqj47@naver.com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김동현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sadyour@gmail.com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양진웅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jinwong936592@gmail.com</a:t>
            </a:r>
          </a:p>
          <a:p>
            <a:pPr marL="0" lvl="0" indent="0" algn="l">
              <a:lnSpc>
                <a:spcPts val="3998"/>
              </a:lnSpc>
            </a:pPr>
            <a:endParaRPr lang="en-US" sz="2776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11979" y="1337389"/>
            <a:ext cx="4408975" cy="25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Finance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FDFA64D-8723-BA08-6746-A8972074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75" y="1902980"/>
            <a:ext cx="6416592" cy="2623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AED93-DD51-37AF-B312-853320F6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70" y="2234287"/>
            <a:ext cx="1924621" cy="409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13C5D855-1679-4FD9-4DFC-03F64075907E}"/>
              </a:ext>
            </a:extLst>
          </p:cNvPr>
          <p:cNvSpPr txBox="1"/>
          <p:nvPr/>
        </p:nvSpPr>
        <p:spPr>
          <a:xfrm>
            <a:off x="1135174" y="5419583"/>
            <a:ext cx="6686212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 정보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925D16-A32A-CE47-95BC-CBB54BDD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74" y="4526893"/>
            <a:ext cx="4020111" cy="8764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D1C507-C5C6-C6D1-B910-2F14DF13F073}"/>
              </a:ext>
            </a:extLst>
          </p:cNvPr>
          <p:cNvCxnSpPr/>
          <p:nvPr/>
        </p:nvCxnSpPr>
        <p:spPr>
          <a:xfrm>
            <a:off x="7821386" y="4079258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3A54F8D-F084-FBDD-DCA1-D35F5605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4390" y="4306259"/>
            <a:ext cx="3505689" cy="600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049000" y="5494526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B477587-E078-6EFF-12B7-6BE3FDDFF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6489158"/>
            <a:ext cx="5057591" cy="3319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5DDF972-54C3-2033-F93B-E986826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4391" y="4850782"/>
            <a:ext cx="5934903" cy="619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5C4DB-D9F8-388D-9FEA-9FCCE8C3D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952" y="8291966"/>
            <a:ext cx="7439706" cy="1115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36F2A31-6838-A87E-0992-70B064910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395" y="6464735"/>
            <a:ext cx="5888538" cy="127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A97BCB03-E4E9-583C-D2FD-8EFBBC7F4FF8}"/>
              </a:ext>
            </a:extLst>
          </p:cNvPr>
          <p:cNvSpPr txBox="1"/>
          <p:nvPr/>
        </p:nvSpPr>
        <p:spPr>
          <a:xfrm>
            <a:off x="7169395" y="7823299"/>
            <a:ext cx="5934903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67F16BDE-0A4E-3455-1E29-2CD2D825D12A}"/>
              </a:ext>
            </a:extLst>
          </p:cNvPr>
          <p:cNvSpPr txBox="1"/>
          <p:nvPr/>
        </p:nvSpPr>
        <p:spPr>
          <a:xfrm>
            <a:off x="7163952" y="9410700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system.cust_mng.getInitInfo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8BB2732E-81AE-CA8C-69A8-8D954A8922EC}"/>
              </a:ext>
            </a:extLst>
          </p:cNvPr>
          <p:cNvSpPr txBox="1"/>
          <p:nvPr/>
        </p:nvSpPr>
        <p:spPr>
          <a:xfrm>
            <a:off x="1095375" y="9829800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AFDB9A6-82DB-F26D-744B-B9936D60E8B8}"/>
              </a:ext>
            </a:extLst>
          </p:cNvPr>
          <p:cNvCxnSpPr>
            <a:cxnSpLocks/>
          </p:cNvCxnSpPr>
          <p:nvPr/>
        </p:nvCxnSpPr>
        <p:spPr>
          <a:xfrm>
            <a:off x="6324600" y="9267662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9AF7B3-9A00-BA8C-3313-03C3507BBBE4}"/>
              </a:ext>
            </a:extLst>
          </p:cNvPr>
          <p:cNvCxnSpPr>
            <a:cxnSpLocks/>
          </p:cNvCxnSpPr>
          <p:nvPr/>
        </p:nvCxnSpPr>
        <p:spPr>
          <a:xfrm flipV="1">
            <a:off x="12344400" y="7850720"/>
            <a:ext cx="0" cy="23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13F84A-2494-2B4D-2B97-C83344C80AF8}"/>
              </a:ext>
            </a:extLst>
          </p:cNvPr>
          <p:cNvCxnSpPr>
            <a:cxnSpLocks/>
          </p:cNvCxnSpPr>
          <p:nvPr/>
        </p:nvCxnSpPr>
        <p:spPr>
          <a:xfrm flipV="1">
            <a:off x="13388860" y="6327034"/>
            <a:ext cx="581867" cy="9394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B1AE01-A567-35F5-624E-E50973B6560F}"/>
              </a:ext>
            </a:extLst>
          </p:cNvPr>
          <p:cNvSpPr txBox="1"/>
          <p:nvPr/>
        </p:nvSpPr>
        <p:spPr>
          <a:xfrm>
            <a:off x="7163952" y="77343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1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10046" y="6226506"/>
            <a:ext cx="9405554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등록버튼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custInsert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등록 성공 여부를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response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객체로 반환한다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정보가 성공적으로 등록되면 상담 내역 등록을 위해 다시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데이터를 전송한다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 내용 등록까지 성공적으로 완료하면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custInfoList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BCCAD8-3DF3-E114-FC0C-62E6D060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1833279"/>
            <a:ext cx="2982123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60D5C1-EE8F-6439-8CD6-CF853B70B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51" y="1833279"/>
            <a:ext cx="6460795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4C0873-0EFC-6034-D745-B965F580E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46" y="7511829"/>
            <a:ext cx="6690809" cy="13654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8153400" y="8420100"/>
            <a:ext cx="1981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56E3B-14C8-21D2-2046-40E8095D06FB}"/>
              </a:ext>
            </a:extLst>
          </p:cNvPr>
          <p:cNvSpPr txBox="1"/>
          <p:nvPr/>
        </p:nvSpPr>
        <p:spPr>
          <a:xfrm>
            <a:off x="1110046" y="8959027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insertCustInfo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E0FC31-A803-B772-3AC9-BC0EAA8C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10" y="1853109"/>
            <a:ext cx="3553321" cy="3448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3A545A-755F-8163-B5C5-1822FA250C6F}"/>
              </a:ext>
            </a:extLst>
          </p:cNvPr>
          <p:cNvSpPr txBox="1"/>
          <p:nvPr/>
        </p:nvSpPr>
        <p:spPr>
          <a:xfrm>
            <a:off x="11167270" y="5344573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D187B9-29A2-AB72-9468-CCC1A46DA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145" y="6336779"/>
            <a:ext cx="4297300" cy="3715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05C723-D272-AAA8-DCC3-1941EB1BC3DD}"/>
              </a:ext>
            </a:extLst>
          </p:cNvPr>
          <p:cNvSpPr txBox="1"/>
          <p:nvPr/>
        </p:nvSpPr>
        <p:spPr>
          <a:xfrm>
            <a:off x="15041322" y="6226506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8CC1680-1008-D449-48C6-0B5D99158A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606532" y="4546415"/>
            <a:ext cx="1678632" cy="12647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4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고객상담 내역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D2F965D-1E3D-69A8-A243-F4FC9998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18" y="1872401"/>
            <a:ext cx="7048303" cy="289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2B44454D-D35D-9BEE-4FD2-40531330352D}"/>
              </a:ext>
            </a:extLst>
          </p:cNvPr>
          <p:cNvSpPr txBox="1"/>
          <p:nvPr/>
        </p:nvSpPr>
        <p:spPr>
          <a:xfrm>
            <a:off x="1062718" y="5753100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클릭 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 상세 정보 페이지로 이동한다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980CF9-CE1F-3A20-F525-88646D803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18" y="4773386"/>
            <a:ext cx="6250097" cy="828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7B5F48-A138-88AC-8A7D-61C367A42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38" y="2100804"/>
            <a:ext cx="2505586" cy="47095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C8B825-DD4F-3CDA-4248-1549C9ED38FC}"/>
              </a:ext>
            </a:extLst>
          </p:cNvPr>
          <p:cNvCxnSpPr/>
          <p:nvPr/>
        </p:nvCxnSpPr>
        <p:spPr>
          <a:xfrm>
            <a:off x="8303104" y="4079259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B599FA7-B5FD-FE11-D8CB-E63BBB1E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9624" y="4687192"/>
            <a:ext cx="3839111" cy="581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0B4DEC-2BE2-A2BE-017B-04330756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9624" y="5243830"/>
            <a:ext cx="4936190" cy="426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CFEDFA55-B6A2-9054-6653-4C3DFD363725}"/>
              </a:ext>
            </a:extLst>
          </p:cNvPr>
          <p:cNvSpPr txBox="1"/>
          <p:nvPr/>
        </p:nvSpPr>
        <p:spPr>
          <a:xfrm>
            <a:off x="12078613" y="5843669"/>
            <a:ext cx="495907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949CEF-D318-AAEC-8C14-758D45E02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374" y="6976990"/>
            <a:ext cx="5247847" cy="2151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3DE51F69-FC7A-0BDC-7467-30C8721CE7B8}"/>
              </a:ext>
            </a:extLst>
          </p:cNvPr>
          <p:cNvSpPr txBox="1"/>
          <p:nvPr/>
        </p:nvSpPr>
        <p:spPr>
          <a:xfrm>
            <a:off x="1095375" y="9137661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CF1603-862B-7D59-C204-E3FC0E93D3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2815" y="6895456"/>
            <a:ext cx="4226962" cy="828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9892E1-8777-07AA-F5C9-ED85C1632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8305" y="8307345"/>
            <a:ext cx="5515745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A0370FC-F6BB-EF44-2583-2B869420E6E9}"/>
              </a:ext>
            </a:extLst>
          </p:cNvPr>
          <p:cNvSpPr txBox="1"/>
          <p:nvPr/>
        </p:nvSpPr>
        <p:spPr>
          <a:xfrm>
            <a:off x="11658600" y="7145221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ECDA2BD-8217-8540-056F-8AA9874DF977}"/>
              </a:ext>
            </a:extLst>
          </p:cNvPr>
          <p:cNvSpPr txBox="1"/>
          <p:nvPr/>
        </p:nvSpPr>
        <p:spPr>
          <a:xfrm>
            <a:off x="7312815" y="9128912"/>
            <a:ext cx="743970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24F7A7-CFA2-2C53-EDA9-65DCD1EBF7EE}"/>
              </a:ext>
            </a:extLst>
          </p:cNvPr>
          <p:cNvCxnSpPr>
            <a:cxnSpLocks/>
          </p:cNvCxnSpPr>
          <p:nvPr/>
        </p:nvCxnSpPr>
        <p:spPr>
          <a:xfrm>
            <a:off x="6553200" y="87249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D1A63F-7CCF-DB81-EC2D-82C757713F22}"/>
              </a:ext>
            </a:extLst>
          </p:cNvPr>
          <p:cNvCxnSpPr>
            <a:cxnSpLocks/>
          </p:cNvCxnSpPr>
          <p:nvPr/>
        </p:nvCxnSpPr>
        <p:spPr>
          <a:xfrm flipV="1">
            <a:off x="9677400" y="7810500"/>
            <a:ext cx="0" cy="4672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EABA66B-37C3-6C7C-91EF-590528447DB3}"/>
              </a:ext>
            </a:extLst>
          </p:cNvPr>
          <p:cNvCxnSpPr>
            <a:cxnSpLocks/>
          </p:cNvCxnSpPr>
          <p:nvPr/>
        </p:nvCxnSpPr>
        <p:spPr>
          <a:xfrm flipV="1">
            <a:off x="11728856" y="6395005"/>
            <a:ext cx="2829403" cy="647311"/>
          </a:xfrm>
          <a:prstGeom prst="bentConnector3">
            <a:avLst>
              <a:gd name="adj1" fmla="val 10020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6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C9A3389-F37C-27B2-E5E2-914DD277A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6" t="7917"/>
          <a:stretch/>
        </p:blipFill>
        <p:spPr>
          <a:xfrm>
            <a:off x="898452" y="1866900"/>
            <a:ext cx="6402580" cy="3422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상품목록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639D4851-5768-FC85-1979-09474C2BA559}"/>
              </a:ext>
            </a:extLst>
          </p:cNvPr>
          <p:cNvSpPr txBox="1"/>
          <p:nvPr/>
        </p:nvSpPr>
        <p:spPr>
          <a:xfrm>
            <a:off x="890197" y="5964487"/>
            <a:ext cx="7548587" cy="166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prod_cd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상품 코드를 받아서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 속성으로 설정한 후 해당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cf_movePage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함수를 호출하여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dtl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 내 파라미터를 전달하여 상품의 상세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8CCC3D1-CCB8-C5FB-8881-C25CD597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12" y="1942612"/>
            <a:ext cx="2859687" cy="33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FBFC6-8BBC-4915-7FAC-D6004ED8568F}"/>
              </a:ext>
            </a:extLst>
          </p:cNvPr>
          <p:cNvCxnSpPr>
            <a:cxnSpLocks/>
          </p:cNvCxnSpPr>
          <p:nvPr/>
        </p:nvCxnSpPr>
        <p:spPr>
          <a:xfrm>
            <a:off x="7583216" y="3771900"/>
            <a:ext cx="5701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35C12065-F07B-116B-5FC3-25AF2350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03" y="5278626"/>
            <a:ext cx="3496163" cy="905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4B6D04-2465-5533-A1CD-CF1D6C7FD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17" y="7505392"/>
            <a:ext cx="6163535" cy="2210108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C3BDEFE1-AA6C-B142-86ED-68A5BC9E0CCC}"/>
              </a:ext>
            </a:extLst>
          </p:cNvPr>
          <p:cNvSpPr txBox="1"/>
          <p:nvPr/>
        </p:nvSpPr>
        <p:spPr>
          <a:xfrm>
            <a:off x="898452" y="9761703"/>
            <a:ext cx="5121348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상세 페이지 내 전달받을 데이터를 받아낸다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D9E21B-7A40-5690-DBA4-E5CA38AF4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039" y="7634729"/>
            <a:ext cx="7478169" cy="1514686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CE5CB5DA-8E2A-8F7B-ACC0-B2BF0E3FC595}"/>
              </a:ext>
            </a:extLst>
          </p:cNvPr>
          <p:cNvSpPr txBox="1"/>
          <p:nvPr/>
        </p:nvSpPr>
        <p:spPr>
          <a:xfrm>
            <a:off x="8213039" y="9149415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system.prod_mng.getHist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995B1A-250B-83E8-2828-519CBF94A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3110" y="5846818"/>
            <a:ext cx="4180295" cy="974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BC496-D225-D48F-74FD-A1CCFE716831}"/>
              </a:ext>
            </a:extLst>
          </p:cNvPr>
          <p:cNvSpPr txBox="1"/>
          <p:nvPr/>
        </p:nvSpPr>
        <p:spPr>
          <a:xfrm>
            <a:off x="8501446" y="68199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551397-5021-D4A7-55C4-B281769DC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4871" y="1943100"/>
            <a:ext cx="3327929" cy="1631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04B518-81D8-5E66-F3B7-6A6DB2765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6353" y="3555300"/>
            <a:ext cx="3346447" cy="2092539"/>
          </a:xfrm>
          <a:prstGeom prst="rect">
            <a:avLst/>
          </a:prstGeom>
        </p:spPr>
      </p:pic>
      <p:sp>
        <p:nvSpPr>
          <p:cNvPr id="23" name="TextBox 24">
            <a:extLst>
              <a:ext uri="{FF2B5EF4-FFF2-40B4-BE49-F238E27FC236}">
                <a16:creationId xmlns:a16="http://schemas.microsoft.com/office/drawing/2014/main" id="{4DA4F075-1B31-9C0B-0B0E-B39CB1AB0250}"/>
              </a:ext>
            </a:extLst>
          </p:cNvPr>
          <p:cNvSpPr txBox="1"/>
          <p:nvPr/>
        </p:nvSpPr>
        <p:spPr>
          <a:xfrm>
            <a:off x="12954000" y="5676900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15960A-6A53-7730-9903-5934747A5B94}"/>
              </a:ext>
            </a:extLst>
          </p:cNvPr>
          <p:cNvCxnSpPr>
            <a:cxnSpLocks/>
          </p:cNvCxnSpPr>
          <p:nvPr/>
        </p:nvCxnSpPr>
        <p:spPr>
          <a:xfrm flipV="1">
            <a:off x="13639802" y="6620921"/>
            <a:ext cx="685798" cy="624559"/>
          </a:xfrm>
          <a:prstGeom prst="bentConnector3">
            <a:avLst>
              <a:gd name="adj1" fmla="val 1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0AA804-4EB1-7B0F-6249-564BD6DBDAB4}"/>
              </a:ext>
            </a:extLst>
          </p:cNvPr>
          <p:cNvCxnSpPr>
            <a:cxnSpLocks/>
          </p:cNvCxnSpPr>
          <p:nvPr/>
        </p:nvCxnSpPr>
        <p:spPr>
          <a:xfrm>
            <a:off x="7301032" y="84963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651F218-C6A0-E9F5-16C3-87300818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89" y="1917818"/>
            <a:ext cx="3737711" cy="508490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638334" y="7124700"/>
            <a:ext cx="862683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저장버튼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저장하시겠습니까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창이 나타난 후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서버로부터 응답을 처리할 수 있는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콜백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함수인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saveCB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지정한다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9144000" y="8648700"/>
            <a:ext cx="10218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7E7C15-4921-33F6-1168-1C4A7476E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9" y="1866900"/>
            <a:ext cx="5710883" cy="5256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219ED5-DB80-6DC4-B5C0-EA18EB90E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071" y="7940782"/>
            <a:ext cx="5345361" cy="1317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93E00-5D7C-2D1D-99DD-1B3696257547}"/>
              </a:ext>
            </a:extLst>
          </p:cNvPr>
          <p:cNvSpPr txBox="1"/>
          <p:nvPr/>
        </p:nvSpPr>
        <p:spPr>
          <a:xfrm>
            <a:off x="3635071" y="9321212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5B162-E02A-6332-2182-7B1B86A093F6}"/>
              </a:ext>
            </a:extLst>
          </p:cNvPr>
          <p:cNvSpPr txBox="1"/>
          <p:nvPr/>
        </p:nvSpPr>
        <p:spPr>
          <a:xfrm>
            <a:off x="15359592" y="7561527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A728DA0-CCFB-E634-9FA1-EFA578443E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16617" y="4964214"/>
            <a:ext cx="3350469" cy="1580102"/>
          </a:xfrm>
          <a:prstGeom prst="bentConnector3">
            <a:avLst>
              <a:gd name="adj1" fmla="val 1000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DE167F7-32AA-D144-DE90-C69F2325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7639050"/>
            <a:ext cx="4870657" cy="2151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239320-84A3-FF1C-A696-E026EA189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1833279"/>
            <a:ext cx="3413415" cy="52567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C9A1DB-50D4-7038-37D5-E1AD074ACF9D}"/>
              </a:ext>
            </a:extLst>
          </p:cNvPr>
          <p:cNvSpPr txBox="1"/>
          <p:nvPr/>
        </p:nvSpPr>
        <p:spPr>
          <a:xfrm>
            <a:off x="10820400" y="7160372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986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설계이력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8862C3-36DF-AD85-4514-0EE5CBFF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28" y="1826659"/>
            <a:ext cx="8124958" cy="3443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AC228FDD-6E0F-ABE1-0557-1CFC512DA7DD}"/>
              </a:ext>
            </a:extLst>
          </p:cNvPr>
          <p:cNvSpPr txBox="1"/>
          <p:nvPr/>
        </p:nvSpPr>
        <p:spPr>
          <a:xfrm>
            <a:off x="991828" y="6392567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 클릭 시 고객의 상세 설계이력 페이지로 이동하고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데이터는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쿼리 문자열로 추가된다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144DE4-E7B6-AD0C-B3A5-E0119536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11" y="5249407"/>
            <a:ext cx="4715533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9FCD55-62F9-7524-EE99-66A815BC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15" y="2413813"/>
            <a:ext cx="5515157" cy="29098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B63051-9AD3-E2CA-42A0-5F1203BD7FFD}"/>
              </a:ext>
            </a:extLst>
          </p:cNvPr>
          <p:cNvCxnSpPr>
            <a:cxnSpLocks/>
          </p:cNvCxnSpPr>
          <p:nvPr/>
        </p:nvCxnSpPr>
        <p:spPr>
          <a:xfrm>
            <a:off x="9192079" y="4079259"/>
            <a:ext cx="5470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60B18DA-FB4C-5768-57C1-9E7E9EC1D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986" y="5337415"/>
            <a:ext cx="2953162" cy="743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AA2059-9D46-EEB2-ADA9-CA7FC36F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530" y="7725174"/>
            <a:ext cx="5487166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6F2E5C0-3D92-535D-A1B1-CCD0DA19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530" y="6650932"/>
            <a:ext cx="3077004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9258E1-22E0-83EA-695C-FE30DC7FB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29" y="7313080"/>
            <a:ext cx="5027972" cy="1616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1F82BF06-AF50-064C-DCF3-3418B3D66EDF}"/>
              </a:ext>
            </a:extLst>
          </p:cNvPr>
          <p:cNvSpPr txBox="1"/>
          <p:nvPr/>
        </p:nvSpPr>
        <p:spPr>
          <a:xfrm>
            <a:off x="959171" y="8970776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6A9C93-8BA0-EF68-4EA7-20A79BDC3599}"/>
              </a:ext>
            </a:extLst>
          </p:cNvPr>
          <p:cNvSpPr txBox="1"/>
          <p:nvPr/>
        </p:nvSpPr>
        <p:spPr>
          <a:xfrm>
            <a:off x="10335658" y="6727745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EF3EF307-E44D-762E-5B17-2791F8F95CD5}"/>
              </a:ext>
            </a:extLst>
          </p:cNvPr>
          <p:cNvSpPr txBox="1"/>
          <p:nvPr/>
        </p:nvSpPr>
        <p:spPr>
          <a:xfrm>
            <a:off x="12789008" y="5337415"/>
            <a:ext cx="6060767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받아온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값이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119928-5588-2795-7F0C-410622DAF110}"/>
              </a:ext>
            </a:extLst>
          </p:cNvPr>
          <p:cNvSpPr txBox="1"/>
          <p:nvPr/>
        </p:nvSpPr>
        <p:spPr>
          <a:xfrm>
            <a:off x="12743194" y="7725785"/>
            <a:ext cx="524000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입력으로 받은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prod_ty_cd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기준으로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데이터베이스의 쿼리를 실행하여 결과를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DB92504-98E5-07D2-7309-E443B8306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985" y="6067682"/>
            <a:ext cx="2953161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00B93A-2659-28E4-B5D9-73F7356F6668}"/>
              </a:ext>
            </a:extLst>
          </p:cNvPr>
          <p:cNvCxnSpPr>
            <a:cxnSpLocks/>
          </p:cNvCxnSpPr>
          <p:nvPr/>
        </p:nvCxnSpPr>
        <p:spPr>
          <a:xfrm>
            <a:off x="6248400" y="84201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6D451C3-5A64-BB12-BFF7-C0FEE03A03C0}"/>
              </a:ext>
            </a:extLst>
          </p:cNvPr>
          <p:cNvCxnSpPr>
            <a:cxnSpLocks/>
          </p:cNvCxnSpPr>
          <p:nvPr/>
        </p:nvCxnSpPr>
        <p:spPr>
          <a:xfrm flipV="1">
            <a:off x="8686800" y="7327301"/>
            <a:ext cx="0" cy="397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54537D8-9AB6-67CA-FCB6-A666A724AC19}"/>
              </a:ext>
            </a:extLst>
          </p:cNvPr>
          <p:cNvCxnSpPr/>
          <p:nvPr/>
        </p:nvCxnSpPr>
        <p:spPr>
          <a:xfrm flipV="1">
            <a:off x="8686800" y="5829300"/>
            <a:ext cx="914400" cy="714698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8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계산기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B7A1943-EB3B-87B0-C930-CD7F51E1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67" y="4775788"/>
            <a:ext cx="2433176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315407-FD82-458D-81EF-2A0FBA3C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3" y="4775789"/>
            <a:ext cx="2454004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5368BF-356F-ECEB-66D5-FE9F8CF1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63" y="1866900"/>
            <a:ext cx="5115553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6758AC-567D-5044-AB98-3DDFD15D8B38}"/>
              </a:ext>
            </a:extLst>
          </p:cNvPr>
          <p:cNvSpPr txBox="1"/>
          <p:nvPr/>
        </p:nvSpPr>
        <p:spPr>
          <a:xfrm>
            <a:off x="617335" y="4229100"/>
            <a:ext cx="579736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금융계산기를 통해 금융상품 정보를 등록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및 저장 할 수 있고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성명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상품명의 버튼 클릭 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모달창을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통해 데이터를 불러온다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F210C52-3D38-85D6-5BE4-1128E2187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5" y="7111240"/>
            <a:ext cx="4451980" cy="2348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FB0436-CF32-14DD-479C-8496B90F9479}"/>
              </a:ext>
            </a:extLst>
          </p:cNvPr>
          <p:cNvSpPr txBox="1"/>
          <p:nvPr/>
        </p:nvSpPr>
        <p:spPr>
          <a:xfrm>
            <a:off x="617335" y="9472598"/>
            <a:ext cx="579736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모든 데이터를 입력 후 설계저장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입력한 데이터를 서버로 전송하고 완료 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promion_mng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/list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C4613-9801-D2C7-22BF-6254E22AE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657" y="7149928"/>
            <a:ext cx="2948317" cy="2328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B762D10-2ECA-739F-C667-3F58081CD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676" y="7762783"/>
            <a:ext cx="4846898" cy="134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A8FAB4-B769-E3C7-954E-FE32D2C8D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7676" y="3266813"/>
            <a:ext cx="5106113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92FBAA-8B5C-6236-FA9A-EE04A752EC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251" y="1894113"/>
            <a:ext cx="3761081" cy="4163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24">
            <a:extLst>
              <a:ext uri="{FF2B5EF4-FFF2-40B4-BE49-F238E27FC236}">
                <a16:creationId xmlns:a16="http://schemas.microsoft.com/office/drawing/2014/main" id="{112B5F01-70B8-01DF-369D-D79B6FEBBCC3}"/>
              </a:ext>
            </a:extLst>
          </p:cNvPr>
          <p:cNvSpPr txBox="1"/>
          <p:nvPr/>
        </p:nvSpPr>
        <p:spPr>
          <a:xfrm>
            <a:off x="6167023" y="6053529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7FF22-6489-F4E9-BB53-98C283B70090}"/>
              </a:ext>
            </a:extLst>
          </p:cNvPr>
          <p:cNvSpPr txBox="1"/>
          <p:nvPr/>
        </p:nvSpPr>
        <p:spPr>
          <a:xfrm>
            <a:off x="10377676" y="7063880"/>
            <a:ext cx="66149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이라는 키의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비어있으면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하고 그렇지 않으면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update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실행한다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0C988-BD89-1F5F-727A-6EB1D370D1DB}"/>
              </a:ext>
            </a:extLst>
          </p:cNvPr>
          <p:cNvSpPr txBox="1"/>
          <p:nvPr/>
        </p:nvSpPr>
        <p:spPr>
          <a:xfrm>
            <a:off x="10364976" y="9186810"/>
            <a:ext cx="44940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저장 또는 업데이트 작업을 수행한다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AFA0BD-638F-866F-D57F-459EAB141C4A}"/>
              </a:ext>
            </a:extLst>
          </p:cNvPr>
          <p:cNvCxnSpPr>
            <a:cxnSpLocks/>
          </p:cNvCxnSpPr>
          <p:nvPr/>
        </p:nvCxnSpPr>
        <p:spPr>
          <a:xfrm>
            <a:off x="8534400" y="8420100"/>
            <a:ext cx="152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BE29900-FD5D-FD8B-7449-EEF4CCC2B440}"/>
              </a:ext>
            </a:extLst>
          </p:cNvPr>
          <p:cNvCxnSpPr>
            <a:cxnSpLocks/>
          </p:cNvCxnSpPr>
          <p:nvPr/>
        </p:nvCxnSpPr>
        <p:spPr>
          <a:xfrm rot="10800000">
            <a:off x="10182369" y="2476500"/>
            <a:ext cx="2618756" cy="443832"/>
          </a:xfrm>
          <a:prstGeom prst="bentConnector3">
            <a:avLst>
              <a:gd name="adj1" fmla="val 11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9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>
            <a:extLst>
              <a:ext uri="{FF2B5EF4-FFF2-40B4-BE49-F238E27FC236}">
                <a16:creationId xmlns:a16="http://schemas.microsoft.com/office/drawing/2014/main" id="{4C62E9DA-AB4B-B511-DCA3-FE5DC56DE9B4}"/>
              </a:ext>
            </a:extLst>
          </p:cNvPr>
          <p:cNvSpPr/>
          <p:nvPr/>
        </p:nvSpPr>
        <p:spPr>
          <a:xfrm>
            <a:off x="571833" y="6025370"/>
            <a:ext cx="8723308" cy="3613929"/>
          </a:xfrm>
          <a:custGeom>
            <a:avLst/>
            <a:gdLst/>
            <a:ahLst/>
            <a:cxnLst/>
            <a:rect l="l" t="t" r="r" b="b"/>
            <a:pathLst>
              <a:path w="1059180" h="1053372">
                <a:moveTo>
                  <a:pt x="100910" y="0"/>
                </a:moveTo>
                <a:lnTo>
                  <a:pt x="958270" y="0"/>
                </a:lnTo>
                <a:cubicBezTo>
                  <a:pt x="985033" y="0"/>
                  <a:pt x="1010700" y="10632"/>
                  <a:pt x="1029624" y="29556"/>
                </a:cubicBezTo>
                <a:cubicBezTo>
                  <a:pt x="1048548" y="48480"/>
                  <a:pt x="1059180" y="74147"/>
                  <a:pt x="1059180" y="100910"/>
                </a:cubicBezTo>
                <a:lnTo>
                  <a:pt x="1059180" y="952462"/>
                </a:lnTo>
                <a:cubicBezTo>
                  <a:pt x="1059180" y="979225"/>
                  <a:pt x="1048548" y="1004891"/>
                  <a:pt x="1029624" y="1023816"/>
                </a:cubicBezTo>
                <a:cubicBezTo>
                  <a:pt x="1010700" y="1042740"/>
                  <a:pt x="985033" y="1053372"/>
                  <a:pt x="958270" y="1053372"/>
                </a:cubicBezTo>
                <a:lnTo>
                  <a:pt x="100910" y="1053372"/>
                </a:lnTo>
                <a:cubicBezTo>
                  <a:pt x="74147" y="1053372"/>
                  <a:pt x="48480" y="1042740"/>
                  <a:pt x="29556" y="1023816"/>
                </a:cubicBezTo>
                <a:cubicBezTo>
                  <a:pt x="10632" y="1004891"/>
                  <a:pt x="0" y="979225"/>
                  <a:pt x="0" y="952462"/>
                </a:cubicBezTo>
                <a:lnTo>
                  <a:pt x="0" y="100910"/>
                </a:lnTo>
                <a:cubicBezTo>
                  <a:pt x="0" y="74147"/>
                  <a:pt x="10632" y="48480"/>
                  <a:pt x="29556" y="29556"/>
                </a:cubicBezTo>
                <a:cubicBezTo>
                  <a:pt x="48480" y="10632"/>
                  <a:pt x="74147" y="0"/>
                  <a:pt x="10091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903ACF5-6E83-369E-D453-20415846C381}"/>
              </a:ext>
            </a:extLst>
          </p:cNvPr>
          <p:cNvSpPr txBox="1"/>
          <p:nvPr/>
        </p:nvSpPr>
        <p:spPr>
          <a:xfrm>
            <a:off x="609600" y="5829300"/>
            <a:ext cx="8723308" cy="38100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6.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CD78083-4C9D-81CB-0742-A789743D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63"/>
          <a:stretch/>
        </p:blipFill>
        <p:spPr>
          <a:xfrm>
            <a:off x="644988" y="4152900"/>
            <a:ext cx="8309465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CD257-A7A7-3C4F-0D45-C705F2F209FA}"/>
              </a:ext>
            </a:extLst>
          </p:cNvPr>
          <p:cNvSpPr txBox="1"/>
          <p:nvPr/>
        </p:nvSpPr>
        <p:spPr>
          <a:xfrm>
            <a:off x="721188" y="2951456"/>
            <a:ext cx="815706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문제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기능 구현을 위해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JSP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파일 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multipart/form-data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형식으로 컨트롤러에 전송 시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통해 파라미터 값을 받아올 때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No suitable resolver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오류 발생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DD756E1-BEC2-69BF-17E9-A6481AB3DCB9}"/>
              </a:ext>
            </a:extLst>
          </p:cNvPr>
          <p:cNvSpPr txBox="1"/>
          <p:nvPr/>
        </p:nvSpPr>
        <p:spPr>
          <a:xfrm>
            <a:off x="812836" y="6210300"/>
            <a:ext cx="8528811" cy="3079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(@RequestParam("profileImage")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@Service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public class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EE24F-2922-970E-E3D0-C0EA651DE732}"/>
              </a:ext>
            </a:extLst>
          </p:cNvPr>
          <p:cNvSpPr txBox="1"/>
          <p:nvPr/>
        </p:nvSpPr>
        <p:spPr>
          <a:xfrm>
            <a:off x="9488863" y="2924770"/>
            <a:ext cx="62529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해결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기존에 전달받고자 했던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 multipart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방식에서 </a:t>
            </a:r>
            <a:r>
              <a:rPr lang="en-US" altLang="ko-KR" sz="2000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통한 값을 전달받음으로써 오류 해결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후 정상적으로 업로드 성공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5BB89A2B-31EF-DFD3-19FF-766CC6E2043A}"/>
              </a:ext>
            </a:extLst>
          </p:cNvPr>
          <p:cNvGrpSpPr/>
          <p:nvPr/>
        </p:nvGrpSpPr>
        <p:grpSpPr>
          <a:xfrm>
            <a:off x="9448800" y="5829300"/>
            <a:ext cx="8274235" cy="3810000"/>
            <a:chOff x="0" y="-57150"/>
            <a:chExt cx="1059180" cy="1110522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2FCBB44-E0D8-5904-A9A2-EC0A6D9914B0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35B20F17-A683-E6E9-1CE0-7C96360BEF85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F90B415-135F-586A-97E2-089E7BE5CC92}"/>
              </a:ext>
            </a:extLst>
          </p:cNvPr>
          <p:cNvSpPr txBox="1"/>
          <p:nvPr/>
        </p:nvSpPr>
        <p:spPr>
          <a:xfrm>
            <a:off x="9686953" y="6134100"/>
            <a:ext cx="8528811" cy="3074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	throws Exception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profileImagePath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fileMng.singFileMng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17DBBB-B3E3-C832-2C61-1FF27A67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122287"/>
            <a:ext cx="6491907" cy="10683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1A7BFA-791A-A31E-F2E3-6DFA0E6CA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785" y="4516781"/>
            <a:ext cx="1381879" cy="13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Click r:id="rId2"/>
            <a:extLst>
              <a:ext uri="{FF2B5EF4-FFF2-40B4-BE49-F238E27FC236}">
                <a16:creationId xmlns:a16="http://schemas.microsoft.com/office/drawing/2014/main" id="{B7A94D91-1915-1301-BE69-9E32026A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19300"/>
            <a:ext cx="12193702" cy="666843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7.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048133" y="-73523"/>
            <a:ext cx="18288000" cy="10434047"/>
            <a:chOff x="0" y="0"/>
            <a:chExt cx="71230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307" cy="406400"/>
            </a:xfrm>
            <a:custGeom>
              <a:avLst/>
              <a:gdLst/>
              <a:ahLst/>
              <a:cxnLst/>
              <a:rect l="l" t="t" r="r" b="b"/>
              <a:pathLst>
                <a:path w="712307" h="406400">
                  <a:moveTo>
                    <a:pt x="5091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09107" y="406400"/>
                  </a:lnTo>
                  <a:lnTo>
                    <a:pt x="712307" y="203200"/>
                  </a:lnTo>
                  <a:lnTo>
                    <a:pt x="5091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80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1881120" y="5133642"/>
            <a:ext cx="3857806" cy="186403"/>
            <a:chOff x="0" y="0"/>
            <a:chExt cx="1345202" cy="64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6318" y="4540256"/>
            <a:ext cx="4835364" cy="98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ko-KR" altLang="en-US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  <a:r>
              <a:rPr lang="en-US" altLang="ko-KR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.</a:t>
            </a:r>
            <a:endParaRPr lang="en-US" sz="6000" u="none" strike="noStrike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73523"/>
            <a:ext cx="13812360" cy="10434047"/>
            <a:chOff x="0" y="0"/>
            <a:chExt cx="53798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983" cy="406400"/>
            </a:xfrm>
            <a:custGeom>
              <a:avLst/>
              <a:gdLst/>
              <a:ahLst/>
              <a:cxnLst/>
              <a:rect l="l" t="t" r="r" b="b"/>
              <a:pathLst>
                <a:path w="537983" h="406400">
                  <a:moveTo>
                    <a:pt x="33478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34783" y="406400"/>
                  </a:lnTo>
                  <a:lnTo>
                    <a:pt x="537983" y="203200"/>
                  </a:lnTo>
                  <a:lnTo>
                    <a:pt x="334783" y="0"/>
                  </a:lnTo>
                  <a:close/>
                </a:path>
              </a:pathLst>
            </a:custGeom>
            <a:solidFill>
              <a:srgbClr val="EE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368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560199" y="3687607"/>
            <a:ext cx="4268" cy="359271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26203" y="3687607"/>
            <a:ext cx="0" cy="2675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3000" y="3185541"/>
            <a:ext cx="833407" cy="83340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204737" y="3185541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43000" y="4549529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204737" y="454952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95375" y="964991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17" name="Group 17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3000" y="5913516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43000" y="7280324"/>
            <a:ext cx="833407" cy="8334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204737" y="5913516"/>
            <a:ext cx="833407" cy="83340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76137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37874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6137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37874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66742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28479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266742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328479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6137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6137" y="7515017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37874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6742" y="611304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환경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66742" y="7479849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D3910863-7C8F-CB29-8E68-E0CDD0F1CCCE}"/>
              </a:ext>
            </a:extLst>
          </p:cNvPr>
          <p:cNvSpPr txBox="1"/>
          <p:nvPr/>
        </p:nvSpPr>
        <p:spPr>
          <a:xfrm>
            <a:off x="2266742" y="7982093"/>
            <a:ext cx="2401618" cy="16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ERD</a:t>
            </a: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구조도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indent="-28575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정의서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BCF336A6-20E4-AC7B-350A-AF2828047B81}"/>
              </a:ext>
            </a:extLst>
          </p:cNvPr>
          <p:cNvSpPr txBox="1"/>
          <p:nvPr/>
        </p:nvSpPr>
        <p:spPr>
          <a:xfrm>
            <a:off x="7328479" y="612109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98731" y="3403391"/>
            <a:ext cx="3879676" cy="4338605"/>
            <a:chOff x="0" y="0"/>
            <a:chExt cx="5172901" cy="57848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794" r="24794"/>
            <a:stretch>
              <a:fillRect/>
            </a:stretch>
          </p:blipFill>
          <p:spPr>
            <a:xfrm>
              <a:off x="0" y="0"/>
              <a:ext cx="5172901" cy="5784807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" r="-696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120F74-0400-6857-9B0C-32C935FB5268}"/>
              </a:ext>
            </a:extLst>
          </p:cNvPr>
          <p:cNvSpPr txBox="1"/>
          <p:nvPr/>
        </p:nvSpPr>
        <p:spPr>
          <a:xfrm>
            <a:off x="6248400" y="3340298"/>
            <a:ext cx="96774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마케팅 프로젝트</a:t>
            </a:r>
            <a:endParaRPr lang="en-US" altLang="ko-KR" sz="2800" b="1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(1)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목돈 마련 금융 상품들에 대한 프로모션 설계를 통해 고객의 자산을 증대할 수 있도록 설계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(2)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고객에 대한 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 목돈 설계 건 수를 기반으로 우수사원을 게시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신규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인기 프로모션 상품들에 대한 정보를 </a:t>
            </a:r>
            <a:r>
              <a:rPr lang="ko-KR" altLang="en-US" sz="2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내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기관에 대한 시스템 점검 안내 및 신규 출시 상품 등 공지사항을 통해 정보를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(4)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인기 많은 최다 판매 상품 및 관련해서 차트를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801" y="5054643"/>
            <a:ext cx="2731682" cy="4584658"/>
            <a:chOff x="0" y="0"/>
            <a:chExt cx="1059180" cy="1053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62796" y="5054643"/>
            <a:ext cx="2731682" cy="4584658"/>
            <a:chOff x="0" y="0"/>
            <a:chExt cx="1059180" cy="1053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88437" y="5054643"/>
            <a:ext cx="2731682" cy="4584658"/>
            <a:chOff x="0" y="0"/>
            <a:chExt cx="1059180" cy="1053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2679" y="5054643"/>
            <a:ext cx="2731682" cy="4584658"/>
            <a:chOff x="0" y="0"/>
            <a:chExt cx="1059180" cy="1053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3111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2516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090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5147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7933" y="6667500"/>
            <a:ext cx="2208095" cy="194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총괄 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시중은행 대출금리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api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사용하여 조회 시 차트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SMS,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Email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 마케팅 정보제공에 동의한 고객에 대하여 마케팅 안내 문자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메일 발송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4564" y="6134100"/>
            <a:ext cx="1409509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유병진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52516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이정근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38533" y="6667500"/>
            <a:ext cx="2258892" cy="2791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회원가입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업로드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회원정보 조회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담당자 회원가입 시 승인대기 상태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승인대기 담당자 건 수 확인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메뉴 권한 차등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464272" y="6667500"/>
            <a:ext cx="2251114" cy="138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구현 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(CRUD)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페이지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추가가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삭제 기능 구현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부트스트랩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탬플릿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전체 수정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558516" y="6667500"/>
            <a:ext cx="2197953" cy="222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 등록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상세정보 보기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고객관리 페이지 검색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이달의 우수사원 및 인기 프로모션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게시글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조회수 증가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5090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황제희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45147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김동현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675992" y="3049155"/>
            <a:ext cx="69360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1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 </a:t>
            </a: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금융프로젝트</a:t>
            </a:r>
            <a:endParaRPr lang="en-US" sz="2400" spc="-55" dirty="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16271" y="4295057"/>
            <a:ext cx="605545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역할</a:t>
            </a:r>
            <a:endParaRPr lang="en-US" sz="3200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2" name="Freeform 32"/>
          <p:cNvSpPr/>
          <p:nvPr/>
        </p:nvSpPr>
        <p:spPr>
          <a:xfrm rot="4259943">
            <a:off x="11301958" y="-6570145"/>
            <a:ext cx="14688808" cy="12801265"/>
          </a:xfrm>
          <a:custGeom>
            <a:avLst/>
            <a:gdLst/>
            <a:ahLst/>
            <a:cxnLst/>
            <a:rect l="l" t="t" r="r" b="b"/>
            <a:pathLst>
              <a:path w="14688808" h="12801265">
                <a:moveTo>
                  <a:pt x="0" y="5404489"/>
                </a:moveTo>
                <a:lnTo>
                  <a:pt x="11081311" y="0"/>
                </a:lnTo>
                <a:lnTo>
                  <a:pt x="14688808" y="7396775"/>
                </a:lnTo>
                <a:lnTo>
                  <a:pt x="3607497" y="12801264"/>
                </a:lnTo>
                <a:lnTo>
                  <a:pt x="0" y="5404489"/>
                </a:lnTo>
                <a:close/>
              </a:path>
            </a:pathLst>
          </a:custGeom>
          <a:blipFill>
            <a:blip r:embed="rId2"/>
            <a:stretch>
              <a:fillRect t="-2314" r="-20739" b="-82409"/>
            </a:stretch>
          </a:blipFill>
        </p:spPr>
      </p:sp>
      <p:grpSp>
        <p:nvGrpSpPr>
          <p:cNvPr id="33" name="Group 33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14">
            <a:extLst>
              <a:ext uri="{FF2B5EF4-FFF2-40B4-BE49-F238E27FC236}">
                <a16:creationId xmlns:a16="http://schemas.microsoft.com/office/drawing/2014/main" id="{711AA079-AF3C-BC3B-57C4-413FBD010EF3}"/>
              </a:ext>
            </a:extLst>
          </p:cNvPr>
          <p:cNvGrpSpPr/>
          <p:nvPr/>
        </p:nvGrpSpPr>
        <p:grpSpPr>
          <a:xfrm>
            <a:off x="13299610" y="5054643"/>
            <a:ext cx="2731682" cy="4584658"/>
            <a:chOff x="0" y="0"/>
            <a:chExt cx="1059180" cy="1053372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BC21F2FC-0748-D801-35D7-08DD77D031C9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21F75B45-6465-714B-B0FA-6E1784DECA38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B625EFC7-9C89-399D-3479-413585C5D195}"/>
              </a:ext>
            </a:extLst>
          </p:cNvPr>
          <p:cNvSpPr txBox="1"/>
          <p:nvPr/>
        </p:nvSpPr>
        <p:spPr>
          <a:xfrm>
            <a:off x="13662078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05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00DDF821-0BE7-FCCB-E939-78B9791FA074}"/>
              </a:ext>
            </a:extLst>
          </p:cNvPr>
          <p:cNvSpPr txBox="1"/>
          <p:nvPr/>
        </p:nvSpPr>
        <p:spPr>
          <a:xfrm>
            <a:off x="13575447" y="6667500"/>
            <a:ext cx="2197953" cy="310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최다 판매 상품 차트 구현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표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막대</a:t>
            </a:r>
            <a:r>
              <a:rPr lang="en-US" altLang="ko-KR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>
              <a:lnSpc>
                <a:spcPts val="2239"/>
              </a:lnSpc>
            </a:pP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정보 등록 기능 구현</a:t>
            </a:r>
          </a:p>
          <a:p>
            <a:pPr>
              <a:lnSpc>
                <a:spcPts val="2239"/>
              </a:lnSpc>
            </a:pP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상세정보 보기 기능 </a:t>
            </a: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목록 조회페이지 프린트버튼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구성도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화면설계도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시연영상 제작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3229C03D-C55D-79BB-CD73-5C76BF095522}"/>
              </a:ext>
            </a:extLst>
          </p:cNvPr>
          <p:cNvSpPr txBox="1"/>
          <p:nvPr/>
        </p:nvSpPr>
        <p:spPr>
          <a:xfrm>
            <a:off x="13662078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양진웅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개발환경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Freeform 18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79" b="-6179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E000BD-86F3-A9DB-AC7F-3851E2518D3C}"/>
              </a:ext>
            </a:extLst>
          </p:cNvPr>
          <p:cNvGrpSpPr/>
          <p:nvPr/>
        </p:nvGrpSpPr>
        <p:grpSpPr>
          <a:xfrm>
            <a:off x="1094584" y="2223454"/>
            <a:ext cx="4143400" cy="6958646"/>
            <a:chOff x="5308022" y="1813225"/>
            <a:chExt cx="4143400" cy="6958646"/>
          </a:xfrm>
        </p:grpSpPr>
        <p:grpSp>
          <p:nvGrpSpPr>
            <p:cNvPr id="43" name="Group 2">
              <a:extLst>
                <a:ext uri="{FF2B5EF4-FFF2-40B4-BE49-F238E27FC236}">
                  <a16:creationId xmlns:a16="http://schemas.microsoft.com/office/drawing/2014/main" id="{484BC73C-6107-EE6A-61D0-2ED5B706DF8A}"/>
                </a:ext>
              </a:extLst>
            </p:cNvPr>
            <p:cNvGrpSpPr/>
            <p:nvPr/>
          </p:nvGrpSpPr>
          <p:grpSpPr>
            <a:xfrm>
              <a:off x="5308023" y="1813225"/>
              <a:ext cx="4143399" cy="879157"/>
              <a:chOff x="0" y="0"/>
              <a:chExt cx="1900549" cy="231548"/>
            </a:xfrm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ED89DD52-E7C0-2896-6094-9760C3ACEF19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45" name="TextBox 4">
                <a:extLst>
                  <a:ext uri="{FF2B5EF4-FFF2-40B4-BE49-F238E27FC236}">
                    <a16:creationId xmlns:a16="http://schemas.microsoft.com/office/drawing/2014/main" id="{A4EA012A-79F2-BB48-369A-E607927095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id="{0C93D0F9-AA21-92DD-CBE6-C21A23D6036C}"/>
                </a:ext>
              </a:extLst>
            </p:cNvPr>
            <p:cNvGrpSpPr/>
            <p:nvPr/>
          </p:nvGrpSpPr>
          <p:grpSpPr>
            <a:xfrm>
              <a:off x="5308022" y="3011338"/>
              <a:ext cx="4143399" cy="5760533"/>
              <a:chOff x="0" y="0"/>
              <a:chExt cx="1059180" cy="1053372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440ECCB4-182E-C794-17B4-E1A411757C68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2F4B17C2-38D5-6CA4-F41A-8350355ADB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783947CA-D63D-2286-BEA4-0CDED4DAEE83}"/>
                </a:ext>
              </a:extLst>
            </p:cNvPr>
            <p:cNvSpPr txBox="1"/>
            <p:nvPr/>
          </p:nvSpPr>
          <p:spPr>
            <a:xfrm>
              <a:off x="5328254" y="2016584"/>
              <a:ext cx="4102934" cy="396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Front-End</a:t>
              </a:r>
              <a:endPara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5483F87-8EE1-30C5-57DF-E2BE57EC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3421567"/>
              <a:ext cx="1568197" cy="15681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5BF84-1191-44AA-B4CE-816A52B1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213" y="3420164"/>
              <a:ext cx="1569600" cy="15696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45055A-096E-7AF5-EE1E-6A981BF5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848" y="5424339"/>
              <a:ext cx="1205885" cy="120588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755086C-44B6-7C22-4079-AA92C0AB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268" y="7138254"/>
              <a:ext cx="2100745" cy="117641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BB687DD-3717-198B-ABC6-B67F2102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97" y="5361038"/>
              <a:ext cx="1507958" cy="150795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E64B238-6533-67E5-A910-272F54EA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684" y="6876210"/>
              <a:ext cx="1767160" cy="177213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AB56D-CC1D-D582-733D-90D09AF2D7A6}"/>
              </a:ext>
            </a:extLst>
          </p:cNvPr>
          <p:cNvGrpSpPr/>
          <p:nvPr/>
        </p:nvGrpSpPr>
        <p:grpSpPr>
          <a:xfrm>
            <a:off x="5836510" y="2223454"/>
            <a:ext cx="4370457" cy="6958646"/>
            <a:chOff x="833582" y="2223454"/>
            <a:chExt cx="4370457" cy="6958646"/>
          </a:xfrm>
        </p:grpSpPr>
        <p:grpSp>
          <p:nvGrpSpPr>
            <p:cNvPr id="2" name="Group 2"/>
            <p:cNvGrpSpPr/>
            <p:nvPr/>
          </p:nvGrpSpPr>
          <p:grpSpPr>
            <a:xfrm>
              <a:off x="833583" y="2223454"/>
              <a:ext cx="4143399" cy="879157"/>
              <a:chOff x="0" y="0"/>
              <a:chExt cx="1900549" cy="23154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833582" y="3421567"/>
              <a:ext cx="4143399" cy="5760533"/>
              <a:chOff x="0" y="0"/>
              <a:chExt cx="1059180" cy="10533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854997" y="2394345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Back-End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217ED6F-B498-5263-1F62-97C545D73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224" y="5411975"/>
              <a:ext cx="2524815" cy="176964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A381633-FAAA-E486-EBB7-5BC803D6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24" y="3753884"/>
              <a:ext cx="1717778" cy="17177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AED6F0E-708D-479A-5E77-9F0F94B7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934" y="5489905"/>
              <a:ext cx="1714682" cy="171777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297D494-FD24-E2B7-1A74-B7A92E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54" y="7445551"/>
              <a:ext cx="1206418" cy="120641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4E2557-3EDA-AF6C-E82F-02FF7CDA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902" y="7337888"/>
              <a:ext cx="1307282" cy="150761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C4EDE11-BA13-A930-8350-307139F3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58" y="3739453"/>
              <a:ext cx="1993912" cy="172805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89CB5E-6FB1-7F2A-0596-1730E3707F50}"/>
              </a:ext>
            </a:extLst>
          </p:cNvPr>
          <p:cNvGrpSpPr/>
          <p:nvPr/>
        </p:nvGrpSpPr>
        <p:grpSpPr>
          <a:xfrm>
            <a:off x="10572600" y="2223454"/>
            <a:ext cx="4163633" cy="6958646"/>
            <a:chOff x="10572600" y="2223454"/>
            <a:chExt cx="4163633" cy="6958646"/>
          </a:xfrm>
        </p:grpSpPr>
        <p:grpSp>
          <p:nvGrpSpPr>
            <p:cNvPr id="84" name="Group 2">
              <a:extLst>
                <a:ext uri="{FF2B5EF4-FFF2-40B4-BE49-F238E27FC236}">
                  <a16:creationId xmlns:a16="http://schemas.microsoft.com/office/drawing/2014/main" id="{8EB9630A-1A0C-7777-CE26-DD16BB2EEF2D}"/>
                </a:ext>
              </a:extLst>
            </p:cNvPr>
            <p:cNvGrpSpPr/>
            <p:nvPr/>
          </p:nvGrpSpPr>
          <p:grpSpPr>
            <a:xfrm>
              <a:off x="10592834" y="2223454"/>
              <a:ext cx="4143399" cy="879157"/>
              <a:chOff x="0" y="0"/>
              <a:chExt cx="1900549" cy="231548"/>
            </a:xfrm>
          </p:grpSpPr>
          <p:sp>
            <p:nvSpPr>
              <p:cNvPr id="85" name="Freeform 3">
                <a:extLst>
                  <a:ext uri="{FF2B5EF4-FFF2-40B4-BE49-F238E27FC236}">
                    <a16:creationId xmlns:a16="http://schemas.microsoft.com/office/drawing/2014/main" id="{B2CFAAF4-0D98-11EF-4ABA-E63B7531EBF5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86" name="TextBox 4">
                <a:extLst>
                  <a:ext uri="{FF2B5EF4-FFF2-40B4-BE49-F238E27FC236}">
                    <a16:creationId xmlns:a16="http://schemas.microsoft.com/office/drawing/2014/main" id="{1CB334DF-6DDD-FD4B-B840-98EDF6C0C81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87" name="Group 5">
              <a:extLst>
                <a:ext uri="{FF2B5EF4-FFF2-40B4-BE49-F238E27FC236}">
                  <a16:creationId xmlns:a16="http://schemas.microsoft.com/office/drawing/2014/main" id="{38530C3C-E186-CD7C-5E75-83B4C9BF209D}"/>
                </a:ext>
              </a:extLst>
            </p:cNvPr>
            <p:cNvGrpSpPr/>
            <p:nvPr/>
          </p:nvGrpSpPr>
          <p:grpSpPr>
            <a:xfrm>
              <a:off x="10592833" y="3421567"/>
              <a:ext cx="4143399" cy="5760533"/>
              <a:chOff x="0" y="0"/>
              <a:chExt cx="1059180" cy="1053372"/>
            </a:xfrm>
          </p:grpSpPr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52193AE2-0FA3-8B93-86EA-4A382C438C7C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89" name="TextBox 7">
                <a:extLst>
                  <a:ext uri="{FF2B5EF4-FFF2-40B4-BE49-F238E27FC236}">
                    <a16:creationId xmlns:a16="http://schemas.microsoft.com/office/drawing/2014/main" id="{2013381C-A1B1-228B-70A3-42EFEAAC950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90" name="TextBox 33">
              <a:extLst>
                <a:ext uri="{FF2B5EF4-FFF2-40B4-BE49-F238E27FC236}">
                  <a16:creationId xmlns:a16="http://schemas.microsoft.com/office/drawing/2014/main" id="{F29D8CA7-EE5A-DE43-4813-F3E52B98F9D0}"/>
                </a:ext>
              </a:extLst>
            </p:cNvPr>
            <p:cNvSpPr txBox="1"/>
            <p:nvPr/>
          </p:nvSpPr>
          <p:spPr>
            <a:xfrm>
              <a:off x="10572600" y="2426813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Framework &amp; Tools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480D5B2-7CC7-EC4E-E614-16F7F52C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2380" y="3713816"/>
              <a:ext cx="2776429" cy="147844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7EBFEE-69DD-A48C-FD5E-4B9C193C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3898" y="5067300"/>
              <a:ext cx="2213277" cy="221327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580C072E-659D-EB89-3309-D7F9E84A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558" y="7135279"/>
              <a:ext cx="3026842" cy="1513421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CEFA225-E442-20AA-479E-48FE2313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289" y="5141720"/>
              <a:ext cx="1906780" cy="1906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6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(ERD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구조도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983C989-1423-CB80-E17D-2C83DB7CF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1943100"/>
            <a:ext cx="12713080" cy="7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프로세스 정의서</a:t>
            </a: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675B61B2-D4E5-16CC-2F2F-FBB2C34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90" y="2308643"/>
            <a:ext cx="13049118" cy="70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81BC53D-914F-970A-1875-2130FE12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398" y="7018698"/>
            <a:ext cx="5011780" cy="1020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CCCA77-FB8C-B45F-5961-76DEFA62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5600" b="59498"/>
          <a:stretch/>
        </p:blipFill>
        <p:spPr>
          <a:xfrm>
            <a:off x="4876803" y="5448300"/>
            <a:ext cx="4495795" cy="17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16FE19-3EAB-8C7A-4FC3-909B11B99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3" y="4965700"/>
            <a:ext cx="4495797" cy="527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67DE666-19D7-6C07-C3E5-E81BD66774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8"/>
          <a:stretch/>
        </p:blipFill>
        <p:spPr>
          <a:xfrm>
            <a:off x="4851980" y="2171700"/>
            <a:ext cx="4520620" cy="2331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02064" y="8724900"/>
            <a:ext cx="8570533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초기 회원 가입 시 프로필 이미지를 함께 업로드하여 회원가입을 진행하며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각 정보들은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t_user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사용자 테이블에 저장되며 프로필 이미지의 경우 정보는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웹 서버 경로에 저장되며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user_profile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테이블을 통해 접속된 사용자의 아이디를 기준으로 해당 경로를 불러와 이미지를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로드한다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93D7F3-F690-69CD-C608-287B67173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978" y="4502936"/>
            <a:ext cx="4520621" cy="495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7781ACF-E45A-213B-F0A2-9BFFD8BEBA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74" b="27933"/>
          <a:stretch/>
        </p:blipFill>
        <p:spPr>
          <a:xfrm>
            <a:off x="10439400" y="2951374"/>
            <a:ext cx="5036603" cy="4088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C132EA-5E3E-6059-539F-50DDF2774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3" y="7200900"/>
            <a:ext cx="4520620" cy="145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5DEC8A-9589-B5E4-9C31-0FD3835DC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144" y="2195588"/>
            <a:ext cx="4068835" cy="6456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TextBox 24">
            <a:extLst>
              <a:ext uri="{FF2B5EF4-FFF2-40B4-BE49-F238E27FC236}">
                <a16:creationId xmlns:a16="http://schemas.microsoft.com/office/drawing/2014/main" id="{E9D181B8-E398-458A-B9E7-197922B7351A}"/>
              </a:ext>
            </a:extLst>
          </p:cNvPr>
          <p:cNvSpPr txBox="1"/>
          <p:nvPr/>
        </p:nvSpPr>
        <p:spPr>
          <a:xfrm>
            <a:off x="10416888" y="8130646"/>
            <a:ext cx="501178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가입된 사용자로 접속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사용자 권한 확인 후 위와 같이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승인 대기중입니다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문구가 출력되며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접속되지 않도록 차단된다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30255A-4CC7-C533-53D6-1FCE3A3AE59B}"/>
              </a:ext>
            </a:extLst>
          </p:cNvPr>
          <p:cNvCxnSpPr>
            <a:cxnSpLocks/>
          </p:cNvCxnSpPr>
          <p:nvPr/>
        </p:nvCxnSpPr>
        <p:spPr>
          <a:xfrm>
            <a:off x="9549821" y="5905500"/>
            <a:ext cx="7371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24">
            <a:extLst>
              <a:ext uri="{FF2B5EF4-FFF2-40B4-BE49-F238E27FC236}">
                <a16:creationId xmlns:a16="http://schemas.microsoft.com/office/drawing/2014/main" id="{C9E0A005-1171-F61F-A479-BF041B75C2BE}"/>
              </a:ext>
            </a:extLst>
          </p:cNvPr>
          <p:cNvSpPr txBox="1"/>
          <p:nvPr/>
        </p:nvSpPr>
        <p:spPr>
          <a:xfrm>
            <a:off x="998726" y="5587595"/>
            <a:ext cx="5944180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9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계정으로 로그인 시 우측 상담에 담당자 승인 대기 건수를 확인 후 클릭 시 가입 요청한 담당자 페이지로 이동</a:t>
            </a:r>
            <a:endParaRPr lang="en-US" altLang="ko-KR" sz="9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D82B14-1852-E67F-2F35-E06D9615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" y="2184083"/>
            <a:ext cx="6077562" cy="2629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498322" y="9245012"/>
            <a:ext cx="63350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관리자를 통한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에서 권한이 존재하는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변경한다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4CF76B-1D06-234B-62A6-3724AA44BA38}"/>
              </a:ext>
            </a:extLst>
          </p:cNvPr>
          <p:cNvCxnSpPr>
            <a:cxnSpLocks/>
          </p:cNvCxnSpPr>
          <p:nvPr/>
        </p:nvCxnSpPr>
        <p:spPr>
          <a:xfrm>
            <a:off x="6553200" y="7099046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7FF8C5-824A-DA35-BCA0-1FA5A0ADCD86}"/>
              </a:ext>
            </a:extLst>
          </p:cNvPr>
          <p:cNvCxnSpPr>
            <a:cxnSpLocks/>
          </p:cNvCxnSpPr>
          <p:nvPr/>
        </p:nvCxnSpPr>
        <p:spPr>
          <a:xfrm>
            <a:off x="4343400" y="7414922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54D4D1-8833-A0D8-1002-4E3FC4649A02}"/>
              </a:ext>
            </a:extLst>
          </p:cNvPr>
          <p:cNvCxnSpPr>
            <a:cxnSpLocks/>
          </p:cNvCxnSpPr>
          <p:nvPr/>
        </p:nvCxnSpPr>
        <p:spPr>
          <a:xfrm>
            <a:off x="7391400" y="8267700"/>
            <a:ext cx="838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0F56EB-3DC9-24E1-A24F-3BFF28F70719}"/>
              </a:ext>
            </a:extLst>
          </p:cNvPr>
          <p:cNvCxnSpPr>
            <a:cxnSpLocks/>
          </p:cNvCxnSpPr>
          <p:nvPr/>
        </p:nvCxnSpPr>
        <p:spPr>
          <a:xfrm>
            <a:off x="12496800" y="7941968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A96B97E-E9ED-8839-0237-E526D7C6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362" y="2135353"/>
            <a:ext cx="6335048" cy="3726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CA288D-C702-0C8F-0206-7A36D289D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22" y="6884968"/>
            <a:ext cx="6335048" cy="233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0A2C74-E5F4-7726-5A39-4FF4C7B64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55" y="6860372"/>
            <a:ext cx="6033850" cy="2334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79E640D1-036E-C1F1-A219-4E3323A830B6}"/>
              </a:ext>
            </a:extLst>
          </p:cNvPr>
          <p:cNvSpPr txBox="1"/>
          <p:nvPr/>
        </p:nvSpPr>
        <p:spPr>
          <a:xfrm>
            <a:off x="909056" y="5905500"/>
            <a:ext cx="6335048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접속 시 우측 상단에 담당자 승인 대기 건 수를 확인 할 수 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회원가입 시 사용자의 권한은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설정되며 관리자 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건 수가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카운트되어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표시된다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76EDBA-36A8-38FB-5DDB-9C149EDC19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41" r="44233" b="15052"/>
          <a:stretch/>
        </p:blipFill>
        <p:spPr>
          <a:xfrm>
            <a:off x="909057" y="4813152"/>
            <a:ext cx="3105182" cy="10923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852CE4-8D0D-A0A6-BBA6-661AAE8B7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239" y="4813152"/>
            <a:ext cx="2977143" cy="1086806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C45E10B2-6050-5353-5622-D9C5ACBC6FAB}"/>
              </a:ext>
            </a:extLst>
          </p:cNvPr>
          <p:cNvSpPr txBox="1"/>
          <p:nvPr/>
        </p:nvSpPr>
        <p:spPr>
          <a:xfrm>
            <a:off x="909056" y="9211128"/>
            <a:ext cx="6335048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 목록 사용자 리스트가 조회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4D2B20A-EC2E-B25E-3F3D-1C3164B54E05}"/>
              </a:ext>
            </a:extLst>
          </p:cNvPr>
          <p:cNvSpPr txBox="1"/>
          <p:nvPr/>
        </p:nvSpPr>
        <p:spPr>
          <a:xfrm>
            <a:off x="9057352" y="5910754"/>
            <a:ext cx="6335048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 대기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중이였던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manager1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계정의 경우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승인을 받아 정상적으로 해당 시스템에 접속이 가능한 것을 확인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5526AE6-BE07-64E3-66CA-67348064A0AA}"/>
              </a:ext>
            </a:extLst>
          </p:cNvPr>
          <p:cNvCxnSpPr>
            <a:cxnSpLocks/>
          </p:cNvCxnSpPr>
          <p:nvPr/>
        </p:nvCxnSpPr>
        <p:spPr>
          <a:xfrm flipV="1">
            <a:off x="8763000" y="6057900"/>
            <a:ext cx="0" cy="614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2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1172</Words>
  <Application>Microsoft Office PowerPoint</Application>
  <PresentationFormat>사용자 지정</PresentationFormat>
  <Paragraphs>200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Arita Dotum Bold</vt:lpstr>
      <vt:lpstr>Montserrat Classic</vt:lpstr>
      <vt:lpstr>TDTD평고딕</vt:lpstr>
      <vt:lpstr>Arial</vt:lpstr>
      <vt:lpstr>맑은 고딕</vt:lpstr>
      <vt:lpstr>Montserrat Classic Bold</vt:lpstr>
      <vt:lpstr>Arita Dotum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네이비 비지니스 조직 소개 프레젠테이션</dc:title>
  <dc:creator>EZEN</dc:creator>
  <cp:lastModifiedBy>user</cp:lastModifiedBy>
  <cp:revision>36</cp:revision>
  <dcterms:created xsi:type="dcterms:W3CDTF">2006-08-16T00:00:00Z</dcterms:created>
  <dcterms:modified xsi:type="dcterms:W3CDTF">2024-08-13T18:04:48Z</dcterms:modified>
  <dc:identifier>DAGLu64KCVg</dc:identifier>
</cp:coreProperties>
</file>